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14"/>
  </p:notesMasterIdLst>
  <p:handoutMasterIdLst>
    <p:handoutMasterId r:id="rId15"/>
  </p:handoutMasterIdLst>
  <p:sldIdLst>
    <p:sldId id="532" r:id="rId2"/>
    <p:sldId id="533" r:id="rId3"/>
    <p:sldId id="633" r:id="rId4"/>
    <p:sldId id="634" r:id="rId5"/>
    <p:sldId id="632" r:id="rId6"/>
    <p:sldId id="536" r:id="rId7"/>
    <p:sldId id="631" r:id="rId8"/>
    <p:sldId id="535" r:id="rId9"/>
    <p:sldId id="537" r:id="rId10"/>
    <p:sldId id="538" r:id="rId11"/>
    <p:sldId id="539" r:id="rId12"/>
    <p:sldId id="540" r:id="rId13"/>
  </p:sldIdLst>
  <p:sldSz cx="12192000" cy="6858000"/>
  <p:notesSz cx="6797675" cy="9926638"/>
  <p:custShowLst>
    <p:custShow name="POINT 1" id="0">
      <p:sldLst/>
    </p:custShow>
    <p:custShow name="POINT 2" id="1">
      <p:sldLst/>
    </p:custShow>
    <p:custShow name="POINT 3" id="2">
      <p:sldLst/>
    </p:custShow>
    <p:custShow name="POINT 4" id="3">
      <p:sldLst/>
    </p:custShow>
    <p:custShow name="POINT 5" id="4">
      <p:sldLst/>
    </p:custShow>
    <p:custShow name="POINT 6" id="5">
      <p:sldLst/>
    </p:custShow>
    <p:custShow name="POINT 7" id="6">
      <p:sldLst/>
    </p:custShow>
    <p:custShow name="POINT 8" id="7">
      <p:sldLst/>
    </p:custShow>
    <p:custShow name="POINT 9" id="8">
      <p:sldLst/>
    </p:custShow>
    <p:custShow name="POINT 10" id="9">
      <p:sldLst/>
    </p:custShow>
    <p:custShow name="POINT 1AGEXT" id="10">
      <p:sldLst/>
    </p:custShow>
    <p:custShow name="POINT11" id="11">
      <p:sldLst/>
    </p:custShow>
    <p:custShow name="POINT12" id="12">
      <p:sldLst/>
    </p:custShow>
    <p:custShow name="POINT13" id="13">
      <p:sldLst/>
    </p:custShow>
    <p:custShow name="POINT14" id="14">
      <p:sldLst/>
    </p:custShow>
    <p:custShow name="POINT15" id="15">
      <p:sldLst/>
    </p:custShow>
    <p:custShow name="DISTINCTIONS" id="16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451816A1-E14A-4E29-815F-8630A5BABFE3}">
          <p14:sldIdLst>
            <p14:sldId id="532"/>
            <p14:sldId id="533"/>
          </p14:sldIdLst>
        </p14:section>
        <p14:section name="Section sans titre" id="{4DA0C3EA-8F0C-41A6-9C9F-2834A104982D}">
          <p14:sldIdLst>
            <p14:sldId id="633"/>
            <p14:sldId id="634"/>
            <p14:sldId id="632"/>
            <p14:sldId id="536"/>
            <p14:sldId id="631"/>
            <p14:sldId id="535"/>
            <p14:sldId id="537"/>
            <p14:sldId id="538"/>
            <p14:sldId id="539"/>
            <p14:sldId id="5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9900"/>
    <a:srgbClr val="DAAFE7"/>
    <a:srgbClr val="00FF00"/>
    <a:srgbClr val="111111"/>
    <a:srgbClr val="4629F7"/>
    <a:srgbClr val="216BFF"/>
    <a:srgbClr val="6FC2C0"/>
    <a:srgbClr val="439F9D"/>
    <a:srgbClr val="E6A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9" autoAdjust="0"/>
    <p:restoredTop sz="94757" autoAdjust="0"/>
  </p:normalViewPr>
  <p:slideViewPr>
    <p:cSldViewPr snapToGrid="0">
      <p:cViewPr varScale="1">
        <p:scale>
          <a:sx n="80" d="100"/>
          <a:sy n="80" d="100"/>
        </p:scale>
        <p:origin x="-94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46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A0F75B0E-62F0-4D94-B3FC-8F170631FC45}" type="datetimeFigureOut">
              <a:rPr lang="fr-FR" smtClean="0"/>
              <a:pPr/>
              <a:t>21/12/2018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73BFE746-A1EE-4984-B387-F640420E6A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7082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C449B517-2765-45A2-B42C-2FB05D501DBC}" type="datetimeFigureOut">
              <a:rPr lang="fr-FR"/>
              <a:pPr/>
              <a:t>21/12/2018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4A646D59-3EA2-4724-B0ED-6CAD26E9EFB4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722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6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5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3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51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53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5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8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25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26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70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6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B6F3-3CB0-4415-869B-0AD90FD69E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D5A-70C7-4920-A62D-189FD0E9D15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286744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80B8-3DB0-4CC7-BA20-104CF05DD5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09F9-E5AE-4B1B-9FC1-6442BDB248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174993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840" y="1600201"/>
            <a:ext cx="10193560" cy="22844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E420-307F-4A8E-BEB0-538005D012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3A6E-EF78-4EED-89C6-A548EFDEF9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8414989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7522" y="274639"/>
            <a:ext cx="2868478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C79-058C-45D6-93DA-5501661FE6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9BD6-AEB7-4C06-A422-1F7E53B8491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496163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34F6-E729-4734-BD11-D95E3A6173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4D6F-A231-4033-96B7-5E4A8B6F660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5744081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ACB90-0208-4B8E-A991-5CDEFE62DB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BFEBDE-5CFB-4984-83A1-8AE497F8C97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99128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ani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-100013" y="4238625"/>
            <a:ext cx="12292013" cy="0"/>
          </a:xfrm>
          <a:prstGeom prst="line">
            <a:avLst/>
          </a:prstGeom>
          <a:ln>
            <a:solidFill>
              <a:srgbClr val="E9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287338" y="4103688"/>
            <a:ext cx="12665076" cy="393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FA9-13B2-4701-845A-2FFE65604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ED21-240B-48E7-938E-7C22E14CEAD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24982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1.19584 0.0027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A518-B98B-4BB0-ADAF-3D1987E265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F93-D340-4FFB-9B51-C9D5C835323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4432139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9504" y="3682086"/>
            <a:ext cx="9846184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9504" y="3281976"/>
            <a:ext cx="9846184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0984-6FA2-4CBC-927E-AFAC7D25CC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EB7F-2E9A-4D0B-88B7-8717EF9B711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802319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CD68-3C55-4B9B-985D-CA354AADD4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3DC3-F1B6-4FF1-9AE1-9799203F13C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3991001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C188-A8B2-4ABD-BE2B-8D918127F0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5D96-427B-46F0-946B-E70F48340D3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2757328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5800-0335-4EB0-AC83-08E98A4D90B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E618-18E9-4FF5-B638-00FA705A0A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2666588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74C-18A1-4099-B225-D074E41405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9FC2-EB1B-400A-A5D5-5D4E000DD21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0726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4009" y="1150228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72AA-8373-424D-92B8-E126D1E8AC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1B76-9E37-4B5E-8BA0-8E657B797C2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6369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6" cstate="print">
              <a:alphaModFix amt="4000"/>
            </a:blip>
            <a:srcRect/>
            <a:stretch>
              <a:fillRect l="5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140200" y="69278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472B1-A0BA-437B-8940-5FAB78EDF8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4788" y="6302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4888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4EC87-323C-4F77-AECF-781840E0F731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5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180B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90" y="1641346"/>
            <a:ext cx="10825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ARBITRAGE</a:t>
            </a:r>
          </a:p>
          <a:p>
            <a:pPr algn="ctr">
              <a:spcBef>
                <a:spcPct val="0"/>
              </a:spcBef>
            </a:pPr>
            <a:r>
              <a:rPr lang="fr-FR" sz="60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NATIONAL EDUCATIF JUDO </a:t>
            </a:r>
            <a:endParaRPr lang="fr-FR" sz="6000" b="1" dirty="0" smtClean="0">
              <a:ln>
                <a:solidFill>
                  <a:srgbClr val="7030A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  <a:p>
            <a:pPr algn="ctr">
              <a:spcBef>
                <a:spcPct val="0"/>
              </a:spcBef>
            </a:pPr>
            <a:r>
              <a:rPr lang="fr-FR" sz="60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« Traditionnel »</a:t>
            </a:r>
            <a:endParaRPr lang="fr-FR" sz="6000" b="1" dirty="0">
              <a:ln>
                <a:solidFill>
                  <a:srgbClr val="7030A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0396" y="6134215"/>
            <a:ext cx="5218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au 1</a:t>
            </a:r>
            <a:r>
              <a:rPr lang="fr-FR" sz="2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2019 </a:t>
            </a:r>
            <a:endParaRPr lang="fr-FR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1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82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Pédagogique minimes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0134" y="584775"/>
            <a:ext cx="10724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à genoux : autorisées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actions présentant un fort déséquilibre et une efficacité claire seront validées en cas de contact des deux genoux au sol.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attaques à genoux sans préparation efficace sont sanctionnables (fausses attaques).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Autorisés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Sauf le contre sur les formes hanchées en se jetant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dans le dos de l’adversaire (exemple :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-mata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gaeshi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tabLst>
                <a:tab pos="447675" algn="l"/>
              </a:tabLst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Garde croisée non autorisée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pour cette tranche d’âge</a:t>
            </a:r>
            <a:endParaRPr lang="fr-FR" sz="3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A8CC030-3ECF-9543-8477-670C2F6AE5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1312" y="4944918"/>
            <a:ext cx="1904635" cy="1913081"/>
          </a:xfrm>
          <a:prstGeom prst="rect">
            <a:avLst/>
          </a:prstGeom>
          <a:ln>
            <a:solidFill>
              <a:srgbClr val="4629F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7920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97702" y="359923"/>
            <a:ext cx="11673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526" y="-2"/>
            <a:ext cx="1065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d’animation benjamins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66889" y="497595"/>
            <a:ext cx="1059813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Règlement minimes + règles spécifiques</a:t>
            </a:r>
          </a:p>
          <a:p>
            <a:pPr algn="just"/>
            <a:endParaRPr lang="fr-FR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 min – décision (individuel et équipe)</a:t>
            </a:r>
            <a:endParaRPr lang="fr-FR" sz="32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combat démarre à distance. </a:t>
            </a: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Après une saisie à deux mains, les attaques à une main (Ippon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seoi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nage, O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goshi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…) sont autorisées.</a:t>
            </a:r>
          </a:p>
          <a:p>
            <a:pPr algn="just"/>
            <a:endParaRPr lang="fr-FR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Cette forme unilatérale</a:t>
            </a: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n’est pas autorisée pour cette tranche d’âge 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contres démarrant debout sont autorisés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(exemple : ko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soto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gake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finissant en forme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otoshi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algn="just"/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autorisés  </a:t>
            </a:r>
          </a:p>
          <a:p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non autorisés pour cette tranche d’âge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5944" y="2920621"/>
            <a:ext cx="2288384" cy="18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93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96074" y="180474"/>
            <a:ext cx="1094873" cy="1287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560429"/>
            <a:ext cx="10825111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 : Règlement benjamins + règles spécifiques</a:t>
            </a:r>
          </a:p>
          <a:p>
            <a:pPr algn="just"/>
            <a:endParaRPr lang="fr-FR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: </a:t>
            </a:r>
          </a:p>
          <a:p>
            <a:pPr marL="444500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Maximum 1 min 30 – décision en individuel et en équipe</a:t>
            </a:r>
          </a:p>
          <a:p>
            <a:endParaRPr lang="fr-FR" sz="2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</a:p>
          <a:p>
            <a:pPr algn="just">
              <a:tabLst>
                <a:tab pos="541338" algn="l"/>
              </a:tabLs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combat démarre avec une garde installée à 2 mains.</a:t>
            </a:r>
          </a:p>
          <a:p>
            <a:pPr algn="just">
              <a:tabLst>
                <a:tab pos="541338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toute phase d’attaque à 1 main qui aurait échoué, un retour à 2 mains est nécessaire.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Attaques à genoux,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tabLst>
                <a:tab pos="6254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non autorisés pour cette tranche d’âge</a:t>
            </a:r>
          </a:p>
          <a:p>
            <a:pPr algn="just"/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5475" indent="-84138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repositionnement en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Kuzure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313" y="0"/>
            <a:ext cx="10069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Règlement d’animation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poussins &amp; mini-poussins</a:t>
            </a:r>
          </a:p>
        </p:txBody>
      </p:sp>
    </p:spTree>
    <p:extLst>
      <p:ext uri="{BB962C8B-B14F-4D97-AF65-F5344CB8AC3E}">
        <p14:creationId xmlns:p14="http://schemas.microsoft.com/office/powerpoint/2010/main" xmlns="" val="49000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8934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8" y="0"/>
            <a:ext cx="1056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sz="3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888" y="1332813"/>
            <a:ext cx="10283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valoriser la production du judo </a:t>
            </a: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et la recherche du ippon 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fautes ponctuelles commises ne doivent pas pénaliser le judoka qui aura été le plus productif et efficace. </a:t>
            </a:r>
          </a:p>
          <a:p>
            <a:pPr algn="just"/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L’esprit de l’activité doit l’emporter sur le règlement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lèche courbée vers la droite 3"/>
          <p:cNvSpPr/>
          <p:nvPr/>
        </p:nvSpPr>
        <p:spPr>
          <a:xfrm>
            <a:off x="1974454" y="2045369"/>
            <a:ext cx="576242" cy="6617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63511" y="168442"/>
            <a:ext cx="104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Règlementations Nationales judo </a:t>
            </a:r>
          </a:p>
        </p:txBody>
      </p:sp>
    </p:spTree>
    <p:extLst>
      <p:ext uri="{BB962C8B-B14F-4D97-AF65-F5344CB8AC3E}">
        <p14:creationId xmlns:p14="http://schemas.microsoft.com/office/powerpoint/2010/main" xmlns="" val="276284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0134" y="112252"/>
            <a:ext cx="108251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vocation pédagogique</a:t>
            </a: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L’arbitrage « National » concerne l’ensemble des compétitions nationales, régionales et départementales </a:t>
            </a:r>
            <a:r>
              <a:rPr lang="fr-FR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l’exception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1/2 finales et championnats de France individuels 1</a:t>
            </a:r>
            <a:r>
              <a:rPr lang="fr-FR" sz="25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cadets, juniors, seniors et du championnat de France par équipes seniors 1</a:t>
            </a:r>
            <a:r>
              <a:rPr lang="fr-FR" sz="25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</a:t>
            </a:r>
          </a:p>
          <a:p>
            <a:pPr algn="ctr"/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 Label Excellence et Label A cadets, juniors, seniors</a:t>
            </a:r>
          </a:p>
          <a:p>
            <a:pPr algn="ctr"/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Vétérans </a:t>
            </a:r>
          </a:p>
          <a:p>
            <a:pPr algn="ctr"/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081FCC2-36A4-504F-9B1D-F48FA02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0F93-D340-4FFB-9B51-C9D5C8353239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354985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6888" y="267235"/>
            <a:ext cx="10825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de combat</a:t>
            </a:r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081FCC2-36A4-504F-9B1D-F48FA02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0F93-D340-4FFB-9B51-C9D5C8353239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AE5A0AC5-3ACE-5E45-9758-2A96786A4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0983404"/>
              </p:ext>
            </p:extLst>
          </p:nvPr>
        </p:nvGraphicFramePr>
        <p:xfrm>
          <a:off x="1875295" y="1165413"/>
          <a:ext cx="9658979" cy="3254184"/>
        </p:xfrm>
        <a:graphic>
          <a:graphicData uri="http://schemas.openxmlformats.org/drawingml/2006/table">
            <a:tbl>
              <a:tblPr/>
              <a:tblGrid>
                <a:gridCol w="2117789">
                  <a:extLst>
                    <a:ext uri="{9D8B030D-6E8A-4147-A177-3AD203B41FA5}">
                      <a16:colId xmlns:a16="http://schemas.microsoft.com/office/drawing/2014/main" xmlns="" val="197356900"/>
                    </a:ext>
                  </a:extLst>
                </a:gridCol>
                <a:gridCol w="3770595">
                  <a:extLst>
                    <a:ext uri="{9D8B030D-6E8A-4147-A177-3AD203B41FA5}">
                      <a16:colId xmlns:a16="http://schemas.microsoft.com/office/drawing/2014/main" xmlns="" val="3452742153"/>
                    </a:ext>
                  </a:extLst>
                </a:gridCol>
                <a:gridCol w="3770595">
                  <a:extLst>
                    <a:ext uri="{9D8B030D-6E8A-4147-A177-3AD203B41FA5}">
                      <a16:colId xmlns:a16="http://schemas.microsoft.com/office/drawing/2014/main" xmlns="" val="1236381641"/>
                    </a:ext>
                  </a:extLst>
                </a:gridCol>
              </a:tblGrid>
              <a:tr h="406773">
                <a:tc>
                  <a:txBody>
                    <a:bodyPr/>
                    <a:lstStyle/>
                    <a:p>
                      <a:pPr algn="l" fontAlgn="b"/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Compétition </a:t>
                      </a:r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Compétition par équipe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344069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2D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6376552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3D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D9E1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65770746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16317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CADET(TE)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859797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MINIME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22960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E7E6E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319348975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POUSSIN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min 30 </a:t>
                      </a: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C9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03074319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875295" y="5061284"/>
            <a:ext cx="1068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C0099"/>
                </a:solidFill>
              </a:rPr>
              <a:t>En individuel : </a:t>
            </a:r>
            <a:r>
              <a:rPr lang="fr-FR" sz="2800" b="1" dirty="0" smtClean="0"/>
              <a:t>Pas de Golden score – décision obligatoire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CC0099"/>
                </a:solidFill>
              </a:rPr>
              <a:t>En équipe : </a:t>
            </a:r>
            <a:r>
              <a:rPr lang="fr-FR" sz="2800" b="1" dirty="0" err="1" smtClean="0"/>
              <a:t>Hikiwake</a:t>
            </a:r>
            <a:r>
              <a:rPr lang="fr-FR" sz="2800" b="1" dirty="0" smtClean="0"/>
              <a:t> annoncé en fin de combat si égalité de score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7066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</a:t>
            </a:r>
          </a:p>
          <a:p>
            <a:pPr algn="ctr"/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 : Spécificités en cas d’égalité</a:t>
            </a:r>
          </a:p>
          <a:p>
            <a:pPr algn="just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cas d’égalité de victoires et de points à l’issue de la rencontre, la démarche pour départager les deux équipes est la suivante :</a:t>
            </a:r>
          </a:p>
          <a:p>
            <a:pPr algn="just"/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des combats se sont terminés par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Hikiwake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ils doivent être refaits avec décision obligatoire 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aucun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hikiwake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s’il y a toujours égalité, une catégorie de poids où il y a un représentant présent dans chaque équipe est tirée au sort et le combat est refait avec décision obligatoire.</a:t>
            </a:r>
          </a:p>
        </p:txBody>
      </p:sp>
    </p:spTree>
    <p:extLst>
      <p:ext uri="{BB962C8B-B14F-4D97-AF65-F5344CB8AC3E}">
        <p14:creationId xmlns:p14="http://schemas.microsoft.com/office/powerpoint/2010/main" xmlns="" val="272184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32864" y="2745554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14163" y="691090"/>
            <a:ext cx="106778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de décision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kinza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L’activité (nombre d’attaques, attitude)</a:t>
            </a:r>
          </a:p>
          <a:p>
            <a:pPr marL="0" lvl="1" algn="just"/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</a:t>
            </a:r>
            <a:r>
              <a:rPr lang="fr-FR" sz="25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kinza</a:t>
            </a:r>
            <a:r>
              <a:rPr lang="fr-FR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impact suite à l’application d’une technique qui n’aboutit pas à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waza-ari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ippon (ancien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koka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tous les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osaekomi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maintenus au moins 3 secondes.</a:t>
            </a:r>
          </a:p>
          <a:p>
            <a:pPr marL="0" lvl="1"/>
            <a:endParaRPr lang="fr-FR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Protocole :</a:t>
            </a:r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les juges se lèvent, l’arbitre vient recueillir leurs avis sans concertation préalable.  </a:t>
            </a:r>
          </a:p>
          <a:p>
            <a:pPr marL="0" lvl="1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</a:p>
          <a:p>
            <a:pPr marL="625475"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kumi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-kata non conventionnels imposent une phase d’attaque rapide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82842" y="0"/>
            <a:ext cx="1110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</a:t>
            </a:r>
          </a:p>
        </p:txBody>
      </p:sp>
    </p:spTree>
    <p:extLst>
      <p:ext uri="{BB962C8B-B14F-4D97-AF65-F5344CB8AC3E}">
        <p14:creationId xmlns:p14="http://schemas.microsoft.com/office/powerpoint/2010/main" xmlns="" val="400056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spc="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3913" y="885053"/>
            <a:ext cx="10481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 de projection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annoncées </a:t>
            </a:r>
            <a:r>
              <a:rPr lang="fr-FR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waza-ari</a:t>
            </a:r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celles qui ne peuvent être comptabilisées Ippon dû au manque d’un des critères suivants : 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force, vitesse, contrôle, largement sur le dos</a:t>
            </a:r>
          </a:p>
          <a:p>
            <a:endParaRPr lang="fr-FR" sz="1200" b="1" i="1" u="sng" dirty="0">
              <a:solidFill>
                <a:prstClr val="black"/>
              </a:solidFill>
            </a:endParaRPr>
          </a:p>
          <a:p>
            <a:endParaRPr lang="fr-FR" sz="1200" b="1" i="1" u="sng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476" y="4693729"/>
            <a:ext cx="104881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avec un impact sur la tranche (orienté ventre), sur les coudes ou sur les mains ne sont pas comptabilisées sauf si il y a continuité avec un déroulé sur le dos</a:t>
            </a:r>
            <a:r>
              <a:rPr lang="fr-FR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8809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80293" y="180473"/>
            <a:ext cx="117909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91914" y="1166840"/>
            <a:ext cx="10563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Seules fautes sanctionnées :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fautes dangereuses ou relevant d’une attitude contraire</a:t>
            </a:r>
          </a:p>
          <a:p>
            <a:pPr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  à l’esprit du judo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ansoku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judo négatif </a:t>
            </a:r>
            <a:r>
              <a:rPr lang="fr-FR" sz="3200" u="sng" dirty="0">
                <a:latin typeface="Arial" panose="020B0604020202020204" pitchFamily="34" charset="0"/>
                <a:cs typeface="Arial" panose="020B0604020202020204" pitchFamily="34" charset="0"/>
              </a:rPr>
              <a:t>intentionnel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: fuites, empêchement d’attaquer,…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fautes mineures répétées par le judoka malgré les explications de l’arbitre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sz="3200" dirty="0">
              <a:solidFill>
                <a:srgbClr val="462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180473"/>
            <a:ext cx="1082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</p:txBody>
      </p:sp>
    </p:spTree>
    <p:extLst>
      <p:ext uri="{BB962C8B-B14F-4D97-AF65-F5344CB8AC3E}">
        <p14:creationId xmlns:p14="http://schemas.microsoft.com/office/powerpoint/2010/main" xmlns="" val="20087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03183" y="2756669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72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Pédagogique 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7152" y="733246"/>
            <a:ext cx="10724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 min </a:t>
            </a:r>
          </a:p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Pas de golden score, décision en individuel et en équipe</a:t>
            </a:r>
          </a:p>
          <a:p>
            <a:endParaRPr lang="fr-FR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cervicales en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tachi-waza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ne-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Celles-ci ne sont pas tolérées et doivent être stoppées immédiatement par Matte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 de la faute et pas de sanction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(si récidive =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 de bras et étranglements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non autorisés pour cette tranche d’âge</a:t>
            </a:r>
          </a:p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Sankaku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autorisé sans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croiser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jambes</a:t>
            </a:r>
          </a:p>
        </p:txBody>
      </p:sp>
    </p:spTree>
    <p:extLst>
      <p:ext uri="{BB962C8B-B14F-4D97-AF65-F5344CB8AC3E}">
        <p14:creationId xmlns:p14="http://schemas.microsoft.com/office/powerpoint/2010/main" xmlns="" val="139473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Modele FD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8491</TotalTime>
  <Words>581</Words>
  <Application>Microsoft Office PowerPoint</Application>
  <PresentationFormat>Personnalisé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  <vt:variant>
        <vt:lpstr>Diaporamas personnalisés</vt:lpstr>
      </vt:variant>
      <vt:variant>
        <vt:i4>17</vt:i4>
      </vt:variant>
    </vt:vector>
  </HeadingPairs>
  <TitlesOfParts>
    <vt:vector size="30" baseType="lpstr">
      <vt:lpstr>Modele FD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POINT 1</vt:lpstr>
      <vt:lpstr>POINT 2</vt:lpstr>
      <vt:lpstr>POINT 3</vt:lpstr>
      <vt:lpstr>POINT 4</vt:lpstr>
      <vt:lpstr>POINT 5</vt:lpstr>
      <vt:lpstr>POINT 6</vt:lpstr>
      <vt:lpstr>POINT 7</vt:lpstr>
      <vt:lpstr>POINT 8</vt:lpstr>
      <vt:lpstr>POINT 9</vt:lpstr>
      <vt:lpstr>POINT 10</vt:lpstr>
      <vt:lpstr>POINT 1AGEXT</vt:lpstr>
      <vt:lpstr>POINT11</vt:lpstr>
      <vt:lpstr>POINT12</vt:lpstr>
      <vt:lpstr>POINT13</vt:lpstr>
      <vt:lpstr>POINT14</vt:lpstr>
      <vt:lpstr>POINT15</vt:lpstr>
      <vt:lpstr>DISTINCTIONS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 KOUA</dc:creator>
  <cp:lastModifiedBy>Isabelle</cp:lastModifiedBy>
  <cp:revision>878</cp:revision>
  <cp:lastPrinted>2018-05-31T10:21:18Z</cp:lastPrinted>
  <dcterms:created xsi:type="dcterms:W3CDTF">2015-09-21T13:17:46Z</dcterms:created>
  <dcterms:modified xsi:type="dcterms:W3CDTF">2018-12-21T15:00:31Z</dcterms:modified>
</cp:coreProperties>
</file>